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3" r:id="rId4"/>
    <p:sldId id="264" r:id="rId5"/>
    <p:sldId id="265" r:id="rId6"/>
    <p:sldId id="266" r:id="rId7"/>
    <p:sldId id="267" r:id="rId8"/>
    <p:sldId id="259"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70" d="100"/>
          <a:sy n="70" d="100"/>
        </p:scale>
        <p:origin x="7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4DA53-5653-46F5-8DD5-0ED2E5DEC1C2}" type="datetimeFigureOut">
              <a:rPr lang="en-US" smtClean="0"/>
              <a:t>7/2/2015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04401-0570-48A0-93BB-3C887153D35B}" type="slidenum">
              <a:rPr lang="en-US" smtClean="0"/>
              <a:t>‹#›</a:t>
            </a:fld>
            <a:endParaRPr lang="en-US"/>
          </a:p>
        </p:txBody>
      </p:sp>
    </p:spTree>
    <p:extLst>
      <p:ext uri="{BB962C8B-B14F-4D97-AF65-F5344CB8AC3E}">
        <p14:creationId xmlns:p14="http://schemas.microsoft.com/office/powerpoint/2010/main" val="735745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eb.mst.edu/~gdoty/classes/concepts-practices/interpretation-literature.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Personal</a:t>
            </a:r>
            <a:r>
              <a:rPr lang="en-US" sz="1200" b="0" i="0" kern="1200" dirty="0" smtClean="0">
                <a:solidFill>
                  <a:schemeClr val="tx1"/>
                </a:solidFill>
                <a:effectLst/>
                <a:latin typeface="+mn-lt"/>
                <a:ea typeface="+mn-ea"/>
                <a:cs typeface="+mn-cs"/>
              </a:rPr>
              <a:t>: We all have associations with things in our experience. One person may have strong affection for dogs while another person may fear them intensely.</a:t>
            </a:r>
          </a:p>
          <a:p>
            <a:r>
              <a:rPr lang="en-US" sz="1200" b="1" i="0" kern="1200" dirty="0" smtClean="0">
                <a:solidFill>
                  <a:schemeClr val="tx1"/>
                </a:solidFill>
                <a:effectLst/>
                <a:latin typeface="+mn-lt"/>
                <a:ea typeface="+mn-ea"/>
                <a:cs typeface="+mn-cs"/>
              </a:rPr>
              <a:t>Cultural</a:t>
            </a:r>
            <a:r>
              <a:rPr lang="en-US" sz="1200" b="0" i="0" kern="1200" dirty="0" smtClean="0">
                <a:solidFill>
                  <a:schemeClr val="tx1"/>
                </a:solidFill>
                <a:effectLst/>
                <a:latin typeface="+mn-lt"/>
                <a:ea typeface="+mn-ea"/>
                <a:cs typeface="+mn-cs"/>
              </a:rPr>
              <a:t>: Different symbols may have quite different meanings in different cultures. A lion can represent Christ in Christian culture; in Sumerian culture, the sun represents the god </a:t>
            </a:r>
            <a:r>
              <a:rPr lang="en-US" sz="1200" b="0" i="0" kern="1200" dirty="0" err="1" smtClean="0">
                <a:solidFill>
                  <a:schemeClr val="tx1"/>
                </a:solidFill>
                <a:effectLst/>
                <a:latin typeface="+mn-lt"/>
                <a:ea typeface="+mn-ea"/>
                <a:cs typeface="+mn-cs"/>
              </a:rPr>
              <a:t>Marduk</a:t>
            </a:r>
            <a:r>
              <a:rPr lang="en-US" sz="1200" b="0" i="0" kern="1200" dirty="0" smtClean="0">
                <a:solidFill>
                  <a:schemeClr val="tx1"/>
                </a:solidFill>
                <a:effectLst/>
                <a:latin typeface="+mn-lt"/>
                <a:ea typeface="+mn-ea"/>
                <a:cs typeface="+mn-cs"/>
              </a:rPr>
              <a:t>. In Chinese culture, dogs represent devotion and faithfulness; in Islamic culture, they represent impurity.</a:t>
            </a:r>
          </a:p>
          <a:p>
            <a:r>
              <a:rPr lang="en-US" sz="1200" b="1" i="0" kern="1200" dirty="0" smtClean="0">
                <a:solidFill>
                  <a:schemeClr val="tx1"/>
                </a:solidFill>
                <a:effectLst/>
                <a:latin typeface="+mn-lt"/>
                <a:ea typeface="+mn-ea"/>
                <a:cs typeface="+mn-cs"/>
              </a:rPr>
              <a:t>Universal</a:t>
            </a:r>
            <a:r>
              <a:rPr lang="en-US" sz="1200" b="0" i="0" kern="1200" dirty="0" smtClean="0">
                <a:solidFill>
                  <a:schemeClr val="tx1"/>
                </a:solidFill>
                <a:effectLst/>
                <a:latin typeface="+mn-lt"/>
                <a:ea typeface="+mn-ea"/>
                <a:cs typeface="+mn-cs"/>
              </a:rPr>
              <a:t>: Jungian psychology, along with other theories, argues that some symbols have universal meaning. Lions suggest deity in a variety of cultures, for instance. Trying to discern and express the universal meaning of a symbol is tricky.</a:t>
            </a:r>
          </a:p>
          <a:p>
            <a:endParaRPr lang="en-US" dirty="0"/>
          </a:p>
        </p:txBody>
      </p:sp>
      <p:sp>
        <p:nvSpPr>
          <p:cNvPr id="4" name="Slide Number Placeholder 3"/>
          <p:cNvSpPr>
            <a:spLocks noGrp="1"/>
          </p:cNvSpPr>
          <p:nvPr>
            <p:ph type="sldNum" sz="quarter" idx="10"/>
          </p:nvPr>
        </p:nvSpPr>
        <p:spPr/>
        <p:txBody>
          <a:bodyPr/>
          <a:lstStyle/>
          <a:p>
            <a:fld id="{FCD04401-0570-48A0-93BB-3C887153D35B}" type="slidenum">
              <a:rPr lang="en-US" smtClean="0"/>
              <a:t>2</a:t>
            </a:fld>
            <a:endParaRPr lang="en-US"/>
          </a:p>
        </p:txBody>
      </p:sp>
    </p:spTree>
    <p:extLst>
      <p:ext uri="{BB962C8B-B14F-4D97-AF65-F5344CB8AC3E}">
        <p14:creationId xmlns:p14="http://schemas.microsoft.com/office/powerpoint/2010/main" val="1443596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a:t>
            </a:r>
            <a:r>
              <a:rPr lang="en-US" sz="1200" b="0" i="0" kern="1200" dirty="0" smtClean="0">
                <a:solidFill>
                  <a:schemeClr val="tx1"/>
                </a:solidFill>
                <a:effectLst/>
                <a:latin typeface="+mn-lt"/>
                <a:ea typeface="+mn-ea"/>
                <a:cs typeface="+mn-cs"/>
                <a:hlinkClick r:id="rId3"/>
              </a:rPr>
              <a:t>interpreting</a:t>
            </a:r>
            <a:r>
              <a:rPr lang="en-US" sz="1200" b="0" i="0" kern="1200" dirty="0" smtClean="0">
                <a:solidFill>
                  <a:schemeClr val="tx1"/>
                </a:solidFill>
                <a:effectLst/>
                <a:latin typeface="+mn-lt"/>
                <a:ea typeface="+mn-ea"/>
                <a:cs typeface="+mn-cs"/>
              </a:rPr>
              <a:t> literature, it is important to remember that a poem or a short story means more than the writer consciously intended. It can have this surplus of meaning because of the way language works. Many images ("signs") in a work of literature will have personal, cultural, and universal associations for both reader and writer.</a:t>
            </a:r>
          </a:p>
          <a:p>
            <a:r>
              <a:rPr lang="en-US" sz="1200" b="0" i="0" kern="1200" dirty="0" smtClean="0">
                <a:solidFill>
                  <a:schemeClr val="tx1"/>
                </a:solidFill>
                <a:effectLst/>
                <a:latin typeface="+mn-lt"/>
                <a:ea typeface="+mn-ea"/>
                <a:cs typeface="+mn-cs"/>
              </a:rPr>
              <a:t>Neither writer nor reader is in control of these associations. We acquire the associations all through our life, and usually without being aware that we are acquiring them. When we speak, write, read, dream, or engage in any symbolic activity, these meanings are there naturally and unavoidably.</a:t>
            </a:r>
          </a:p>
          <a:p>
            <a:r>
              <a:rPr lang="en-US" sz="1200" b="0" i="0" kern="1200" dirty="0" smtClean="0">
                <a:solidFill>
                  <a:schemeClr val="tx1"/>
                </a:solidFill>
                <a:effectLst/>
                <a:latin typeface="+mn-lt"/>
                <a:ea typeface="+mn-ea"/>
                <a:cs typeface="+mn-cs"/>
              </a:rPr>
              <a:t>Thus, while a writer may intend to express certain meanings, the meaning he or she expresses will exceed what was consciously intended. Literature is rich and has lasting value because of its surplus meaning, the many layers of meaning it can convey to varied readers.</a:t>
            </a:r>
          </a:p>
          <a:p>
            <a:endParaRPr lang="en-US" dirty="0"/>
          </a:p>
        </p:txBody>
      </p:sp>
      <p:sp>
        <p:nvSpPr>
          <p:cNvPr id="4" name="Slide Number Placeholder 3"/>
          <p:cNvSpPr>
            <a:spLocks noGrp="1"/>
          </p:cNvSpPr>
          <p:nvPr>
            <p:ph type="sldNum" sz="quarter" idx="10"/>
          </p:nvPr>
        </p:nvSpPr>
        <p:spPr/>
        <p:txBody>
          <a:bodyPr/>
          <a:lstStyle/>
          <a:p>
            <a:fld id="{FCD04401-0570-48A0-93BB-3C887153D35B}" type="slidenum">
              <a:rPr lang="en-US" smtClean="0"/>
              <a:t>3</a:t>
            </a:fld>
            <a:endParaRPr lang="en-US"/>
          </a:p>
        </p:txBody>
      </p:sp>
    </p:spTree>
    <p:extLst>
      <p:ext uri="{BB962C8B-B14F-4D97-AF65-F5344CB8AC3E}">
        <p14:creationId xmlns:p14="http://schemas.microsoft.com/office/powerpoint/2010/main" val="3316417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D04401-0570-48A0-93BB-3C887153D35B}" type="slidenum">
              <a:rPr lang="en-US" smtClean="0"/>
              <a:t>5</a:t>
            </a:fld>
            <a:endParaRPr lang="en-US"/>
          </a:p>
        </p:txBody>
      </p:sp>
    </p:spTree>
    <p:extLst>
      <p:ext uri="{BB962C8B-B14F-4D97-AF65-F5344CB8AC3E}">
        <p14:creationId xmlns:p14="http://schemas.microsoft.com/office/powerpoint/2010/main" val="4181106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Alluding to these elements</a:t>
            </a:r>
            <a:r>
              <a:rPr lang="en-US" baseline="0" dirty="0" smtClean="0"/>
              <a:t> is similar to real life because we automatically pick up on these signs</a:t>
            </a:r>
            <a:endParaRPr lang="en-US" dirty="0"/>
          </a:p>
        </p:txBody>
      </p:sp>
      <p:sp>
        <p:nvSpPr>
          <p:cNvPr id="4" name="Slide Number Placeholder 3"/>
          <p:cNvSpPr>
            <a:spLocks noGrp="1"/>
          </p:cNvSpPr>
          <p:nvPr>
            <p:ph type="sldNum" sz="quarter" idx="10"/>
          </p:nvPr>
        </p:nvSpPr>
        <p:spPr/>
        <p:txBody>
          <a:bodyPr/>
          <a:lstStyle/>
          <a:p>
            <a:fld id="{FCD04401-0570-48A0-93BB-3C887153D35B}" type="slidenum">
              <a:rPr lang="en-US" smtClean="0"/>
              <a:t>6</a:t>
            </a:fld>
            <a:endParaRPr lang="en-US"/>
          </a:p>
        </p:txBody>
      </p:sp>
    </p:spTree>
    <p:extLst>
      <p:ext uri="{BB962C8B-B14F-4D97-AF65-F5344CB8AC3E}">
        <p14:creationId xmlns:p14="http://schemas.microsoft.com/office/powerpoint/2010/main" val="4229229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BCDBE1-B6F5-4B4B-A737-70C13DFB2460}"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3168283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CDBE1-B6F5-4B4B-A737-70C13DFB2460}"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99040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CDBE1-B6F5-4B4B-A737-70C13DFB2460}"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33507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CDBE1-B6F5-4B4B-A737-70C13DFB2460}"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126722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BCDBE1-B6F5-4B4B-A737-70C13DFB2460}"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410905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BCDBE1-B6F5-4B4B-A737-70C13DFB2460}"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42715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BCDBE1-B6F5-4B4B-A737-70C13DFB2460}" type="datetimeFigureOut">
              <a:rPr lang="en-US" smtClean="0"/>
              <a:t>7/1/2015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165097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BCDBE1-B6F5-4B4B-A737-70C13DFB2460}" type="datetimeFigureOut">
              <a:rPr lang="en-US" smtClean="0"/>
              <a:t>7/1/2015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2255106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CDBE1-B6F5-4B4B-A737-70C13DFB2460}" type="datetimeFigureOut">
              <a:rPr lang="en-US" smtClean="0"/>
              <a:t>7/1/2015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336101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CDBE1-B6F5-4B4B-A737-70C13DFB2460}"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374381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CDBE1-B6F5-4B4B-A737-70C13DFB2460}"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4DB24-7886-46CC-9DB6-98252D85C3A7}" type="slidenum">
              <a:rPr lang="en-US" smtClean="0"/>
              <a:t>‹#›</a:t>
            </a:fld>
            <a:endParaRPr lang="en-US"/>
          </a:p>
        </p:txBody>
      </p:sp>
    </p:spTree>
    <p:extLst>
      <p:ext uri="{BB962C8B-B14F-4D97-AF65-F5344CB8AC3E}">
        <p14:creationId xmlns:p14="http://schemas.microsoft.com/office/powerpoint/2010/main" val="270440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CDBE1-B6F5-4B4B-A737-70C13DFB2460}" type="datetimeFigureOut">
              <a:rPr lang="en-US" smtClean="0"/>
              <a:t>7/1/2015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4DB24-7886-46CC-9DB6-98252D85C3A7}" type="slidenum">
              <a:rPr lang="en-US" smtClean="0"/>
              <a:t>‹#›</a:t>
            </a:fld>
            <a:endParaRPr lang="en-US"/>
          </a:p>
        </p:txBody>
      </p:sp>
    </p:spTree>
    <p:extLst>
      <p:ext uri="{BB962C8B-B14F-4D97-AF65-F5344CB8AC3E}">
        <p14:creationId xmlns:p14="http://schemas.microsoft.com/office/powerpoint/2010/main" val="3280230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3547" y="571214"/>
            <a:ext cx="9144000" cy="995363"/>
          </a:xfrm>
        </p:spPr>
        <p:txBody>
          <a:bodyPr/>
          <a:lstStyle/>
          <a:p>
            <a:r>
              <a:rPr lang="en-US" dirty="0" smtClean="0">
                <a:latin typeface="Cambria" panose="02040503050406030204" pitchFamily="18" charset="0"/>
              </a:rPr>
              <a:t>Symbolism</a:t>
            </a:r>
            <a:endParaRPr lang="en-US" dirty="0">
              <a:latin typeface="Cambria" panose="02040503050406030204" pitchFamily="18" charset="0"/>
            </a:endParaRPr>
          </a:p>
        </p:txBody>
      </p:sp>
      <p:pic>
        <p:nvPicPr>
          <p:cNvPr id="1026" name="Picture 2" descr="http://s3.amazonaws.com/rapgenius/snake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0547" y="2735262"/>
            <a:ext cx="3810000" cy="336232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SERUQExQWFRUVFBQXFxgXFhcWFxcXFxQWFxcVFhgYHCggGB0lHRoYITEhJSkrLy4uFx8zOjUsNygtLisBCgoKDg0OGxAQGywkICYsLCwsLC0sLCwsLS8sLCwsLCwsLCwsLCwsLCwsLCwsLCwsLCwsLCwsLCwsLCwsLCwsLP/AABEIAP0AxwMBEQACEQEDEQH/xAAcAAEAAQUBAQAAAAAAAAAAAAAABwEDBAUGAgj/xABFEAABAwIDAwgGCAMGBwAAAAABAAIDBBESITEFQVEGBxMiYXGBkTJCobHB8BQjUmJyktHhM4KiCCQlU7LxFRdDZHPC0v/EABsBAQADAQEBAQAAAAAAAAAAAAABAwQCBQYH/8QANBEAAgIBAwEFBgUEAwEAAAAAAAECAxEEITESBRNBUWEicYGRobEywdHh8BQjQlIGM/Fi/9oADAMBAAIRAxEAPwCcUAQBAEAQBAEAQBAEAQBAEAQBAEAQBAEAQBAEAQBAUugKoAgCAIAgCAIAgCAIAgCAIAgCAIAgCAIAgCAIAgCAogKoAgCAIAgCAIAgPL3hoJJAAFyTkABvJQHOVHL3Z7AXfSo3WJHUu85djAcu3RcSnGPLRsq7P1Nv4IP7fc39JUslY2WNwcx7Q5rhmCCLghdmRpp4ZeQgIAgCAIAgCAIAgCAIAgKIAgKoAgCAIAgCAIAgIa54OUT5Kj6BG8iONgMoBsHSOzDXcQ1tjbS7uxY9Va4rpXxPpew9EpJ2yXuI3bCRe29YXLJ9BGhwz0+J0nJrlfV0TRHFJeMf9N4xMF9cO9ufAjVXQ1Uo+qKLeytPf+OO/mtn+52UfO4+2dM0nskIHkWn3q9a2Pijz3/xmGdrX8v3On2Bzh0tQA2R3QSfZeeqfwv087FX13wnwzy9X2FqaHmC64+a5+K5+5v9o7cp4IxLLMxrDocV8X4QLl3hdWtqKyzzatLdbPohFt/znyNNS84VA92HpS2+hexzW+dsvGyqWoqbwpHo2dga+Eeroz7mm/kdDRbQimF4pGSDixwd7irjy7aLaniyLXvWDJQqCAIAgCAIAgCAIAgCAIAgCAIAgNZyk2wyjppKl+jG5D7Tjk1o7yQFDaSyy2imV1ihHxPm91Q6V75ZDd8j3PceLnG5Xj3Tc5ZZ+haKqNdaiioVJtSGHNSOGVczjkoR04lB2DzzP6KW0jqFbbyeg3O65cm+S+MUtwNUOlnqNlsHbMlJMJ4jZwyIOjmm12u7DZWVXSrllGfXaKrV1Oqzjw9H5k98ndtx1kDZ49Dk5p1Y4atPzmCF7MJqcVJH5jrdHZpLnVZ8H5rzNmuzIEAQBAEAQBAEAQBAEAQBAEAQESc+G22noaFpuQ7pZLHTIiNp7Tdxt3cVn1M8Qx5nu9i0NydjXovzI2pmj1iQOzW+4fuvM5e59nVHYv4gNPbmuH6GxKMS2ag3sNVKj4lbu9rpitw6RguSST3/AAsukkzhzhDLbPAqWkXCOPoI6mEo5RQyKOlEu3bY8sqOxHA4hqsvguYjw8lHQXd5LyMnZm05YiTFI+M63Y4t0421XcbJ1/hZnsrq1CxOKfvWTqtm85ldFYPwTD77bOt+JlvaCtENbJfi3+h42o7A0094px9z2+T/AFOv2Nzq08hDZ43wn7Q+sZ4kAOHktMNXXLnY8a//AI/fHep9X0f6fU7ylqWSsEkbmvY4XDmkEEdhC05PCnCUJOMlhrwZdQ5CAIAgKXQFUAQBAEAQBAY+0anoopJfsMe/8rSfgh1CPVJLzPl2rrHzSPnkdifI4uceJPw7F5VknOTbPu6qo1RSjwj3Sm4IVE9j1NK1JNMxq6bDkra4ZMet1Hd7HukdZrXHV5t3BRPlryO9LLEIzfM3j4FjaU4DiAu6oZWTN2jeoTcYmuNWRotHdpnjvWThwVj2i5Q6Ud19p2I2InxDE3hmP0VHRh4Z6q1CnDvIfFHmCvzSVJFHaKybAVQJuADx4+aqa8z1FqIt9UTJjc12mvA/DiuHDyNEbIy5KOdZVpZLJNRR3HNnyqbTSOgnfhhfmCdGSZeQcNe0DtW7SX9PsSe3gfNdu9mvUQVtcfbXK81+q+xMjTfML0z4YqgCAICiAqgCAIAgCAx6+tjhjMsrwxjRm5xsP3PYh3XXOySjBZZCHOBzhvqyaeC7KfQ7nS9ruDfu+fAZrrtumPzPqdD2dDTLrs3n9F7vX1+RwJdksaW56Ll7Je2dJnZcWx2NXZ9vt4LXR9JUPbuYMVuOlh5lWx9mpMydH9Rr5wfEd8efki/Rztky9Zn/ANDP4eK4nW4pvzNWl1Neol0v8UP1Rpaue7nPtcXsPLUrXCGIpHzmq1CnbKzGVnYtR1dyBhb5KXX6lMNW28dK+R7p5m4iwi7SSPbkolF4yiym6DsdclmLZbo5yHDvXVkcoq0l7hYjKnFn3G/NVReVubb102Zj4mTSS2cPJV2RyjbpLmprJt2YVjeT6ODr8S5I6+aHU8Yyi0RdOClrrlln0hyXlL6KmcdTTwk9/RtXuQeYp+h+aa6KjqbIrjql92bRdGUIAgPDnLlslI9rogIAgCA4DlHzoQQF0cLHSyNJBxdRgI1Bv1rjhYKudsIbM9zS9h2WJTskop/F/oRFyn5VT1j8Uzybei0ZMb3NGnfmVlnc57eB7kKadLHpqWPXxfxNB0irwVuzJet1Ce0Lj/I0pJ0N+OS3RSWeurFmJVo7Om48Mq+jrLn0X2aey+QPgQFdXDqqwZ3q/wCn7U63xLZ/H90KUFlTJlkHkO7AdD7vJLF/bSY0ua+0J44y8+if8RhVdPgBjdqHkg8QQLEd+a7jLOJI8/U0OpSpnz1ZT81th/HcuBsfb52XDcy5Q03hn5lpzmszaAOBuSfau95cszuVdW9cUvm39TFp3qySMdE9zNkf1h3D9VSlselZY3Ne42VGA+wOo0KzWZjwexpFC5JS5XDLsjyDbeFyomidjjLp8S7E47zuXDS8DRXKTT6n4F+nYXuDGi7nENA4kmwC5UW3gt7xQi5Phbn05s+lEUUcI0jYxg7mtDfgvbSwsH5lbY7Jym/Ft/MyFJWEBQoDy1i5wTk9rogIAgCA+YuWLMG0Ktv/AHEvteT8V596/uM+00VidEGvJHPzOURQull4PDVJQi/Gb3bxAPkbfFc4xuaq5KT6PMsTsLHArqLUlgy3xlRYmYe0+sQ5XU7bHn9o+21Mvse7C2Zh67BZ4+00ZA232GR7LKNs9MuPAvg5uEdTS/bisS9UvH18n8zY3bUx2yY9unDu7vcqf+qXoet/b7Tox+GcePL/AM+xp6mmfGes0j2g9xGRWiMoy4Z4N+nuoeJxa/ngWOhe7Rp8rD2rrqiuWZ+5us/DFl6jpbODfSedB6o7Tx7lEprGfAu0ulasUFvJ8LwXq/M2O2Iwzo2Xu6zi7xw2J8iqq8tNs9btSEKe7ri8yWc/HHJ72cDcZcFVaXdnJ9SwjNkF3uPb7slU3jY9KUVO2UvUqRYX8FxyWtKMcnXc12yvpG0IybYYQZnd7SAz+og+Cv00OqefI8ntbUd1pJJcy9n58/Qn1emfEBAEBRAVQBAEAQBAQvzt8i5unfXwMMkb24pQ0XcxzGgF2HUtIAOW8FZrqnJ5R7fZ+uhCvom8Y4ImL8Yu3P4jiqunp5PQ7xXLMDyTkhznCPdI+0zG8bjzGXtRrMWd6efTqoRf8ybWvp8TSN6yVz6ZHva7TKyprxOZx6sOoXpY8UfF9ec1y5RSGVzDdu5JRUuSKrp1S6o+Bm0koxY2ZcW/oqbI7YZ6GluSs7yvbzX6G6jrm2sfJY3XJcH0sNdW44ZiVr4rXJc38JB9h/VX1KR52tnpsZy17sP7mLHtSKFp6Jji8+s+3uG7sWh1uT9pmCvtPT6SD7iDcn/lLH5fbYxtm0ck7y83sTcuO/u4pdZGCwZuz9HqNbY7Hw3lyf5eZvnPbGMLMz7B+6x7vdn1DlVQlXVu/seIzZcsitpbGROzqg8D7x+yri92adRFdEWjM2PtGSmlZPE7C9pv2EfZcN4I3LuFkoS6kZrKYW1uuxZT/mV6k/8AJPlEyugErcnCwkZva74tOoP7r14TU49SPhdfoZ6S3oluvB+a/XzN2ujCEAQBAEAQBAEAQENc4HNZM6aSsoiJMbi90JAY4E69ERZpH3TY9pVNlXVuelpdc68JkU1DbExyMcyVps4OGFw7HNIuD3rP0uJ7KuqvW+z9DDkY4PDxna2mRyXccdODNZCcbFYt8G2paoPzxHtB1Hesk63HbB7+m1cLn1KXwfga/bGzDfpWeI+IV9F6x0SPK7W7LkpO+ndeK/M1GPeteDwOrO6L0TQ7Q2K4baNFajN7PDMkskaLkYm8bX92irzB8bGvovgsyWV5/wDh4e6M53d4Z+9SlNFcpaeazl5KMewaMxH7xv7BkpxLzwRCVEX7MOp//W/04M76S93pOsPstyHkNVU4xXB6K1N9i9uWF5LZfQuNfZVtF0bFEyqcEqqbwejp05Gwc3qHsIVC5PTsX9tFvNdGXOEdDyM5SfQqhshvgPVkHFhOeXEajuWjTW9EsPhmHX0Q1dLrfPKfr+/BP9NUNkY2Rjg5rgC1wzBB0IXqHwc4ShJxksNFxDkqgCAIAgCAIAgCA5Pl1yEg2ky7h0dQ0WZMBmODXj129m7dZcyimW1XSrex85bZ2dNSTOp5m4XsNjYgg7wQRuIWbp3PZjqNjChns7h2qJQyjuvVKM8mfHWdqzuo9iGtaWzLFXRNk6zeq72FWQtcNnujHqdFXf7de0jTSwuYcwtcZKS2PCspnVLdGVR7Rczeq50xka9L2jZS9mZr54JfTaWu+03LzG9UqNsOHlep6M7tBqt7IuMvOP5ouHYxAvEWvG7Ox/RR/UpvE9ix9jWRj1adqa+T/nxMUbOqCbFhaO8e8FWd9SlnJjXZ+vnLpcGl8PyZsoNmEalZpXp8HsUdlzjhyZsWxgBZ3LJ7UaowWx6ab9Xj8hRwQ59WyPD9OClGS17FsZ5LtJmFyTeCfebXYklJRBkpdje50mAn+GHWswDdpiI4uK9WmLjBKR8l2ldC29uHC2z5/wA8PQ6tWmAIAgCAIAgCAIAgCAgnn42E6OobXNF2SgNcbejIwWAPe0D8pVc1ubKZZhjyIqbKTlZVs0VbstTOIzCRwzu2Uobo9w1pG9RKpMsp1slwy8+cOGa4UMcF871YvaMZ0YVmTI4I8iNTkhQRfhqzHofBcSrU+UaadZPT/hkbih21iyd52WSzTY4PoNF22rFiz5ma6suMtdVR3eD03rYtbcntzwbW8exQo4Jnap4wemCyhvJC2PcufWHiiKbknujs+ankoZ6gVsgPRQOuwbny2PHczI3424FejpYZXUz5Pte7u30Re75937/YmtbT58IAgCAIAgCAIAgCAIDC2zsqKqhfTzsD43ixB8wQdxBzBUNZOoycXlHzTyz5GvoqqaKEunjjaHuc1pLo22DvrQ3JtgfS0000WdyXV0eJtptjJnLPbcKFszbOPUjBIsbK7k89rpeCuNME9TRVrnHS6jCRKlOWyL8VK53FcOaRohp7Jcs3+yOTnSCxGZ0PA8APWJVFlzXBrq0sPEs1uynwSGN7bOaQDv1FxpplY2OajvMl1cIN4i0y7DEAqZSyepTWol/pQFx0mvvEj0JlHQcyvMvZlHNUPwQRvldoQ0XAv9o6NHaSF3Cpy4Rku1arWZPCPoLkPs59PQwwyRiN7WnG0OD+sXEkkjK51sL2va5svVhHpikfIa27vr5TTynwb1dGUIAgCAIAgCAIAgCAIAgIs5b8oKWKOpgp7PlqXWnkGbcNrFmL1rC4sMhidvusOovjHMYfifPocdf+pB1RTmNxYe8doSM1JdSPc09inExpqe/erYzJtoyso2FLyfMjRJEekGmG2BwI1yJsfAlUz1ahLpnsYVZXCWLNmeTS4HYXNN+Fv0uF0pKSymbI3wx7Jn08fWDALFxAzNgLnUlcOUUsiWqiuWdQKiSlixM6MPuW4snEZMILRvuHXB+7osiujNma7Xy6cQWPU0DbuJLiXEkkkm5PE5qW/I86NkoS6ovc8nZbieq4Wyyd8LahO/iluj2Ku2pJYmjv9g80bpmB8tUG6YmsjJIJAJbic4C4vY5HO43Fbq6VKKkWz7Wl4R+bOx2VzVUMJBeJJyM/rH9X8rA0EdhurlRBGSztO+WyePcdnSUkcTRHGxsbBo1jQ1o7gMlaklwYZSlJ5k8svKTkIAgCAIAgCAIAgCAIAgMXaVdHDGXyOwN0vvJOjWAZucdwAJKiUlFZZDaRCk/JqrrnA01O2KCMdHEHPbk0HNzzc4pCfS33y3LzXW7H7K2EY53Z1n/LqipaGWWqZ00jYXve8ucLODSbR2ItnkDr7loVSrg2+S2NsobwIVotlGRpcHWsbZ7zYn571lsvUHho2rX9McyR0GzoejiazeOGhvvWC6XXNs8vUW95Y5Hs0kbgQQTmTfgTmTftsPkBFZNHMZPJjDY95hE11jit1swM/SuM7b/BWf1GIdUkd9bzhl5lXEYhG8uOeLJpsMINiBfeMV93HOxRQsUm0l+YymeaOlikd9W5wDdci42FyXXIGHhpu3rq1yjHzfyI6Tr+R2yIpqhsbRi1e91wcLR+5AHf2LLVTZqLFBvC8fcWQlGPCJhpqdsbBGwBrWiwA3BfTQgoRUY8INtvLLq6ICAIAgCAIAgCAIAgCAIBdAYE+142v6NuKSQ+rG0uI/G70Y+9xChtA1W0+TjqyVr6h5bG0WEUZzNzc45bYgDldrLaalVTqVj9rgjB0MMTWNDGgNa0AAAWAAyAAGgVqSSwiTheerafQ7McwHrTyMjHd6bvY23iqrntgeJEOy2ERRjjd2nE++wXi3NObZF+2EZEgJAG7eezcBwzJ9nFVrGShF+Gfoxdubs8/s7r9p17O/dzKPXydJ43LbKm0Mz3a2DWHXrSlwdmdxYHnvC6cM2RS97+HH1wTFHPTvvl+y3RWCTM2dBfrnQafEqm6WNiJcYJz5s9jdDTdO4WdMAR2MHo+eZ8ls0FWIub8fsdwjhHZL0DooVAKqQEAQBAEAQBAEAQBAa2q27BGbPkaPG/uR7cnDsijI6aGVgN2PYdLkEe3eo2Z11FYZomgMaWAbgLAeAClLA6kzJQkICB+fSulkrGU5t0cTWvb29IMyeJ6p8Fksb63n4HcFlmtfTBkUTsbcT25MFy4BoGbtwvn5LxpbtsjVQxLOTHY7PdkfPcQoeyMpamFsrmxzB366E8Qu4nR42m5oiijv6WKUgDPM4G3voeofzLqnLnKXw/P8ztLY1bIy6+EZDUnOwvbuHdmtLeFlj1Ox5FbG+k1MUJzYM3fhbr5rNCPe2KPmcx3lkntjQAABYAWAG4L30klhFpVAVsgCAIAgKXUgqgCAIAgCAi/nA5wAyQ0lMblpIkfbLEPUbxtvPHuKpneoPC5Kp5lsuCPZtovkcXOJuVlla5bs4VeDc7A5QyQHW7beidDmPI2vmuY2uLyjrgkPZ20o52iRmWIXtpbcfbkvThNTjlHGVk2mz9rFpwu9Hdc5947PYoZ3GfmdBG8OFwbgoXEC8+kf8AikNvWpo79/TTC/lbyWW/Cz7iyvk0ro3Ne5rgQWneMwRla3cvHlwUWvM2xMTa4459n7KIpZOEX6KPG9sZN8bmt7nEhoOuYzzHDtC5nLpTkvALyNVtSTpJ34dAcDd/VYMI8wL+K00x6K1n3v3vc7ZepKTfa508eA9i4nZnY4bb2Jh5p9kdHA+pcOtIcLb64WEg+br/AJQt2gqwnN+4sisI71eidBQAgCkBAEBSygCyAICqkBAa3lBs+SogdDFMYC8WLw3E7CQbhvWGEnLPW17WOY5km1hPBDWSG+VHN3PRtMzXtljbq4ANLc7DE09+4lefZVOtZ5RDRz0cnYMuI+Sqcp8nO5nxRMcNS09uY08/emPI5b8zN2TVvhfYEOYTkQb2OhcRe7Qd911Vf3ct+DicepZRvf8AjYHUecTbk7gWk7xwW5XKRTutmbDk/wAqzTvwSOD4nHJw07rbiFyrcPcurk1scfzx1LZdrU5YQR9GhzHEzTH3ELnUtdDfobKt5Gz5zdniGuxgECaJj89MQuxwHg1p/mWLVwxL4Gea3ycsH28radlraLJg4LtJ1A+f1Y2OPc8jCwZ/eII7uxcz9rFfi39PH6HcVvk1dFEBu9t+7SwWqyWRJmzpcWNuD0rjDbW50sBvWbPkcR5PoXZFEIII4G6Rsa3yGZ8TmvoaodEFE0GWuwEAQFEBVAEAQBAFICAIAgPMjA4FrgCCCCCLgg5EEbwgIS5c8kH0Ujp2AGnc4kYQ4dHc+i/gM7A3z7F5l9Dg+pcfY4xg0ML8Vg3MnQDefk+1Z1IPckLkjyADw2oqsTc7tiF2G3F51F+AsfctcNL3izPjyJjFIw+W1DFSTNEkb3wyglr75sIOceIHrACxF+O+yzXaedMv7b28jubg17S+JoOionDqTOaT6sgNr9+g7yVT3tvjH+fUpUY+DOV26LV0QxF4aIwHWyNju3HXcSFobcqHnyNdMFHBO3KbY7Np07WseGyMOJhIvY2sWu32PZwB3LXbX30FjkzvEiH9t7OkpnmKZpY4b9x7QfWHaF5PRKMumSKsPJrat5bThv8AnSX/ABNiuP8AU7+ldVpO3P8Aqvq/2RalhCmYLcfYom9ymTJA5r9gOlnFU9v1UV8JPrSbrccOt+Nlo0dPXPrfCO614kuL2C0pdAVQBAEAQBAEAQBSAgCAIAgKOaCLHMFAYtPsyGNxeyKNrjmXNY0OOVtQL6ZLlQinnAMpSDQ8s+T4raZ0V7Pb14znbGAcnAagi40Ot9Qqbq+uPr4CSyiBWAXsdRkRocjvB0XmlJqZW2rY/wCT/UVc/wDpZqpexKXJnazicDX9xH6biFFE5PZ7Mxv2ZbEnT0kVXAGysbIx7RcEb+w6gg7wt/TGyPtGjkiqv5tZZ8M1M9nRAvbGyQuBEYe6zg4A4sWu7IjVebTp5ODlHxb+XC+hM14GfsXmukxXqZGNaCOrHdznces4AN8iuo6Gcn7Twiru/Mk+jpWRMbFG0NYwANA3AL0oQUF0x4LC6ugEJCEFUAQBAEAQBAFICAIAgCAIAgPJK5ZKPS6II55w+Q7pXmspQMdvrYwM5N+NnF+4jf36476P8onLRDG0GltVGSCCDYgjCQQ43BBzBVC3qaLauDf7OZJ0o6IOLycg0F18/sjVV7cGd5ySNNygrKKif9KjwmUYIHtAu2RwI+tAPVy6wyzwkGxtfQ7LI1vqXuNFcOott52KWK0McEuCMBgJLG5NFhYXPBd13xUUorYrcty7yZ51Y6ioMM0YhY51onl1x2NkyyJ46LqOp39rYZJHWkkIAgCAIApAQBAFACAKQEAQBAEAQBAUAUJAqpAQEK8/lK1k9HK1oBcJw4gAFxBiIJI11KzXJY28TuBLezqCCFuKKKOIFoLi1jWXFr3cQPerK4QispYOWQPzh8r5K6ocxrv7tG89E0C17ZdId5JztwB0Gd8dlnWyMnNVLMQbJY9YZ8MQyd+v8yoi8Zj5fYhltgIzCl7nJJ/N3zgOjcKaskLoiLMkdclhvo9xN8O65vbLdpdTe4PEuDpMmAFeiSVQBQAgCAIAgCAIAgCkFCFBIQgqgCkBAEAQBARN/aDi+opH8JpG/mjv/wCiptR1E67lBtIs2K+ZouXUjAN/8VjW38MV/BVzsUaE/RfUiR88kLEjkzqMYmuj7C5unpAdbXiL/lCqns+r5kMthvz/ALKcnJUNt8FGcgmrmt5UOqYjTS43Swtv0hOLGwuyueIyGd72vfVb9Ldn2GdpneLYSFICAKAEAQBAEAQBSAgCAIAgCAIAgCAjjn3psWzmP/y6mN3g5kkdvN48lVbwdR5Mlt6rZtHRtdYzQMaTa+FrWYCbb9HG33V4upm7HTRHlvPy/n0Ja3ZC1fTOhlfE4WfG57Hd7XFpsr8Y2Ki3A4hwI3G9+7NRJJrBBnz4cnNFsQva2h9ZoN9x9llRHPD8CGY7nLtIG45I7VNNVwzBwADw11ybYHGzr27CT3gLuEnCakiT6LBXtHZVAEAQBQAgCkBQAgCkBAEAQBAEAQBAEBx3O7T49kVP3eif+WVhPsuq7Pwkrk0nNJVCRkbc8Ucbj2ZuAFvN3mvB0lGO0XN/6vH0/Usmtsmh57tkiOpiqmgATMLXWHrxkZnjdrmj+RepqI4lnzKSOmOy78vj+nkszW5ybCidiaWHfm09oGmfEXHeGrPYsPqILD5Pm/7KxRBQfP8AsjB9F8iKnpNn0z73PRNBN75t6puTvyXqaZ5rRYjeK8BAEAugKXUAqgF1IKXUAqpAQBAEAQBAEAQBAaLl1TdJs2sYNTTTW7xGSPaAuZ8BHCcwWcVSTuMQHccZ+e5Y9PFd7J+i/Msm/ZSOn51dimpoHFjS6SFwkaALkgZPA/lJNvuhX6iOY58ipnz+1eezkyWaXvb51+eKrfJBcqCDZwGuuQ132z8fFRFeBBbiPz896lkn0HzcH/Daf0fRd6IsP4jhnl6XE7zdelpP+pHa4OkWgkWQFLISCgKXQBAUQCyAuKSAgCAIAgCAIAgCAxtpRY4ZGfajePNpC5l+Fgin+z3L9XUt/wDAfZIFmpWLZe46fBL61nJCXOLyBdTvfVwDFC5xc5gBvFcAk/hviz3ZBefdU4brj7HDWDgHOLfb8FmSTIKwuuS3cfm6SXiC/A27rfPtVc3hZIPpHk1QfR6SGHDhLY24he/XIu/O59Yletp4dFUUWI2avJCAIAgPJCgkpZAEAugPakgIAgCAIAgCAIAgKEXyRghvmI6lRWRcAP6JHN+Kx1bWfD9DrwJlWw5KEIDiOUvNnTVJDov7u64vgaCwi+fUyse0FZJ6WL3jscuPkcDtHmurYi4sa2ZoOWBwBI/C6x8M/FZp0WrwyctMtbD5KTtrYGVML2xukZcuaQ0i/o4hlnprfNUd23JRknu0QuSe17ZaEAQBAEAQFLKALICmFCcnpSQEAQBAEAQBAEAQBAQ3zQ5bX2g3cHVI/LVWCxx2uXu/Q6X4SZFsOQgCAIAgCAIAgCAIAgCgFEBRCT//2Q=="/>
          <p:cNvSpPr>
            <a:spLocks noChangeAspect="1" noChangeArrowheads="1"/>
          </p:cNvSpPr>
          <p:nvPr/>
        </p:nvSpPr>
        <p:spPr bwMode="auto">
          <a:xfrm>
            <a:off x="155575" y="-144463"/>
            <a:ext cx="2879716" cy="2879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http://www.fiftyflowers.com/site_files/FiftyFlowers/Image/Product/Over_the_Top_Forever_Young_Roses_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032" y="2836387"/>
            <a:ext cx="3008788" cy="30087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a.rgbimg.com/cache1nUkFi/users/n/na/nazreth/300/mlCBjj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8934" y="2634137"/>
            <a:ext cx="3463451" cy="3463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256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5060"/>
          </a:xfrm>
        </p:spPr>
        <p:txBody>
          <a:bodyPr/>
          <a:lstStyle/>
          <a:p>
            <a:pPr algn="ctr"/>
            <a:r>
              <a:rPr lang="en-US" dirty="0" smtClean="0">
                <a:latin typeface="Cambria" panose="02040503050406030204" pitchFamily="18" charset="0"/>
              </a:rPr>
              <a:t>Symbolism in </a:t>
            </a:r>
            <a:r>
              <a:rPr lang="en-US" i="1" dirty="0" smtClean="0">
                <a:latin typeface="Cambria" panose="02040503050406030204" pitchFamily="18" charset="0"/>
              </a:rPr>
              <a:t>The Scarlet Letter</a:t>
            </a:r>
            <a:endParaRPr lang="en-US" i="1" dirty="0">
              <a:latin typeface="Cambria" panose="02040503050406030204" pitchFamily="18" charset="0"/>
            </a:endParaRPr>
          </a:p>
        </p:txBody>
      </p:sp>
      <p:sp>
        <p:nvSpPr>
          <p:cNvPr id="3" name="Content Placeholder 2"/>
          <p:cNvSpPr>
            <a:spLocks noGrp="1"/>
          </p:cNvSpPr>
          <p:nvPr>
            <p:ph idx="1"/>
          </p:nvPr>
        </p:nvSpPr>
        <p:spPr>
          <a:xfrm>
            <a:off x="678030" y="1801019"/>
            <a:ext cx="7069305" cy="4351338"/>
          </a:xfrm>
        </p:spPr>
        <p:txBody>
          <a:bodyPr>
            <a:normAutofit/>
          </a:bodyPr>
          <a:lstStyle/>
          <a:p>
            <a:pPr marL="0" indent="0">
              <a:buNone/>
            </a:pPr>
            <a:r>
              <a:rPr lang="en-US" sz="3200" dirty="0" smtClean="0">
                <a:latin typeface="Cambria" panose="02040503050406030204" pitchFamily="18" charset="0"/>
              </a:rPr>
              <a:t>Determine the meaning of the following symbols – then, identify 2 more symbols in the text.</a:t>
            </a:r>
          </a:p>
          <a:p>
            <a:pPr marL="0" indent="0">
              <a:buNone/>
            </a:pPr>
            <a:endParaRPr lang="en-US" sz="3200" dirty="0">
              <a:latin typeface="Cambria" panose="02040503050406030204" pitchFamily="18" charset="0"/>
            </a:endParaRPr>
          </a:p>
          <a:p>
            <a:r>
              <a:rPr lang="en-US" sz="3200" dirty="0">
                <a:latin typeface="Cambria" panose="02040503050406030204" pitchFamily="18" charset="0"/>
              </a:rPr>
              <a:t>P</a:t>
            </a:r>
            <a:r>
              <a:rPr lang="en-US" sz="3200" dirty="0" smtClean="0">
                <a:latin typeface="Cambria" panose="02040503050406030204" pitchFamily="18" charset="0"/>
              </a:rPr>
              <a:t>rison</a:t>
            </a:r>
          </a:p>
          <a:p>
            <a:r>
              <a:rPr lang="en-US" sz="3200" dirty="0">
                <a:latin typeface="Cambria" panose="02040503050406030204" pitchFamily="18" charset="0"/>
              </a:rPr>
              <a:t>R</a:t>
            </a:r>
            <a:r>
              <a:rPr lang="en-US" sz="3200" dirty="0" smtClean="0">
                <a:latin typeface="Cambria" panose="02040503050406030204" pitchFamily="18" charset="0"/>
              </a:rPr>
              <a:t>osebush</a:t>
            </a:r>
          </a:p>
          <a:p>
            <a:r>
              <a:rPr lang="en-US" sz="3200" dirty="0" smtClean="0">
                <a:latin typeface="Cambria" panose="02040503050406030204" pitchFamily="18" charset="0"/>
              </a:rPr>
              <a:t>Pearl</a:t>
            </a:r>
          </a:p>
          <a:p>
            <a:r>
              <a:rPr lang="en-US" sz="3200" dirty="0" smtClean="0">
                <a:latin typeface="Cambria" panose="02040503050406030204" pitchFamily="18" charset="0"/>
              </a:rPr>
              <a:t>Colors</a:t>
            </a:r>
            <a:endParaRPr lang="en-US" sz="3200" dirty="0">
              <a:latin typeface="Cambria" panose="02040503050406030204" pitchFamily="18" charset="0"/>
            </a:endParaRPr>
          </a:p>
        </p:txBody>
      </p:sp>
      <p:pic>
        <p:nvPicPr>
          <p:cNvPr id="7170" name="Picture 2" descr="http://2.bp.blogspot.com/-U2xnBBtGh8w/U8zH75h_XZI/AAAAAAAABjk/JgGzIsBcXHw/s1600/The+Scarlet+Lett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7675" y="1690688"/>
            <a:ext cx="328612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110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820" y="0"/>
            <a:ext cx="10515600" cy="1105469"/>
          </a:xfrm>
        </p:spPr>
        <p:txBody>
          <a:bodyPr/>
          <a:lstStyle/>
          <a:p>
            <a:pPr algn="ctr"/>
            <a:r>
              <a:rPr lang="en-US" dirty="0" smtClean="0">
                <a:latin typeface="Cambria" panose="02040503050406030204" pitchFamily="18" charset="0"/>
              </a:rPr>
              <a:t>Symbolism in Literature</a:t>
            </a:r>
            <a:endParaRPr lang="en-US" dirty="0">
              <a:latin typeface="Cambria" panose="02040503050406030204" pitchFamily="18" charset="0"/>
            </a:endParaRPr>
          </a:p>
        </p:txBody>
      </p:sp>
      <p:sp>
        <p:nvSpPr>
          <p:cNvPr id="3" name="Content Placeholder 2"/>
          <p:cNvSpPr>
            <a:spLocks noGrp="1"/>
          </p:cNvSpPr>
          <p:nvPr>
            <p:ph idx="1"/>
          </p:nvPr>
        </p:nvSpPr>
        <p:spPr>
          <a:xfrm>
            <a:off x="457200" y="1325564"/>
            <a:ext cx="8041430" cy="5211714"/>
          </a:xfrm>
        </p:spPr>
        <p:txBody>
          <a:bodyPr>
            <a:noAutofit/>
          </a:bodyPr>
          <a:lstStyle/>
          <a:p>
            <a:pPr>
              <a:buFontTx/>
              <a:buChar char="-"/>
            </a:pPr>
            <a:r>
              <a:rPr lang="en-US" sz="3200" dirty="0" smtClean="0">
                <a:latin typeface="Cambria" panose="02040503050406030204" pitchFamily="18" charset="0"/>
              </a:rPr>
              <a:t>Literary device</a:t>
            </a:r>
          </a:p>
          <a:p>
            <a:pPr>
              <a:buFontTx/>
              <a:buChar char="-"/>
            </a:pPr>
            <a:r>
              <a:rPr lang="en-US" sz="3200" dirty="0" smtClean="0">
                <a:latin typeface="Cambria" panose="02040503050406030204" pitchFamily="18" charset="0"/>
              </a:rPr>
              <a:t>“Applied to word or phrase that signifies an object or event, which in turn signifies something else or suggests a range of </a:t>
            </a:r>
            <a:r>
              <a:rPr lang="en-US" sz="3200" dirty="0" smtClean="0">
                <a:latin typeface="Cambria" panose="02040503050406030204" pitchFamily="18" charset="0"/>
              </a:rPr>
              <a:t>reference, </a:t>
            </a:r>
            <a:r>
              <a:rPr lang="en-US" sz="3200" dirty="0" smtClean="0">
                <a:latin typeface="Cambria" panose="02040503050406030204" pitchFamily="18" charset="0"/>
              </a:rPr>
              <a:t>beyond itself” (Abrams 320)</a:t>
            </a:r>
          </a:p>
          <a:p>
            <a:pPr>
              <a:buFontTx/>
              <a:buChar char="-"/>
            </a:pPr>
            <a:r>
              <a:rPr lang="en-US" sz="3200" dirty="0" smtClean="0">
                <a:latin typeface="Cambria" panose="02040503050406030204" pitchFamily="18" charset="0"/>
              </a:rPr>
              <a:t>Helps </a:t>
            </a:r>
            <a:r>
              <a:rPr lang="en-US" sz="3200" dirty="0" smtClean="0">
                <a:latin typeface="Cambria" panose="02040503050406030204" pitchFamily="18" charset="0"/>
              </a:rPr>
              <a:t>relate seemingly unimportant aspects of the text to universal themes</a:t>
            </a:r>
          </a:p>
          <a:p>
            <a:pPr>
              <a:buFontTx/>
              <a:buChar char="-"/>
            </a:pPr>
            <a:r>
              <a:rPr lang="en-US" sz="3200" dirty="0" smtClean="0">
                <a:latin typeface="Cambria" panose="02040503050406030204" pitchFamily="18" charset="0"/>
              </a:rPr>
              <a:t>Symbols fall into 2 categories</a:t>
            </a:r>
            <a:r>
              <a:rPr lang="en-US" sz="3200" dirty="0" smtClean="0">
                <a:latin typeface="Cambria" panose="02040503050406030204" pitchFamily="18" charset="0"/>
              </a:rPr>
              <a:t>:</a:t>
            </a:r>
          </a:p>
          <a:p>
            <a:pPr lvl="1">
              <a:buFontTx/>
              <a:buChar char="-"/>
            </a:pPr>
            <a:r>
              <a:rPr lang="en-US" dirty="0" smtClean="0">
                <a:latin typeface="Cambria" panose="02040503050406030204" pitchFamily="18" charset="0"/>
              </a:rPr>
              <a:t>“conventional</a:t>
            </a:r>
            <a:r>
              <a:rPr lang="en-US" dirty="0" smtClean="0">
                <a:latin typeface="Cambria" panose="02040503050406030204" pitchFamily="18" charset="0"/>
              </a:rPr>
              <a:t>/public” </a:t>
            </a:r>
          </a:p>
          <a:p>
            <a:pPr lvl="1">
              <a:buFontTx/>
              <a:buChar char="-"/>
            </a:pPr>
            <a:r>
              <a:rPr lang="en-US" dirty="0" smtClean="0">
                <a:latin typeface="Cambria" panose="02040503050406030204" pitchFamily="18" charset="0"/>
              </a:rPr>
              <a:t>“private/personal”</a:t>
            </a:r>
            <a:endParaRPr lang="en-US" dirty="0">
              <a:latin typeface="Cambria" panose="02040503050406030204" pitchFamily="18" charset="0"/>
            </a:endParaRPr>
          </a:p>
        </p:txBody>
      </p:sp>
      <p:pic>
        <p:nvPicPr>
          <p:cNvPr id="3074" name="Picture 2" descr="https://s-media-cache-ak0.pinimg.com/736x/56/39/58/563958686e395b21b7216ca4171e48bb.jpg"/>
          <p:cNvPicPr>
            <a:picLocks noChangeAspect="1" noChangeArrowheads="1"/>
          </p:cNvPicPr>
          <p:nvPr/>
        </p:nvPicPr>
        <p:blipFill rotWithShape="1">
          <a:blip r:embed="rId3">
            <a:extLst>
              <a:ext uri="{28A0092B-C50C-407E-A947-70E740481C1C}">
                <a14:useLocalDpi xmlns:a14="http://schemas.microsoft.com/office/drawing/2010/main" val="0"/>
              </a:ext>
            </a:extLst>
          </a:blip>
          <a:srcRect l="56379" t="429" r="13" b="43"/>
          <a:stretch/>
        </p:blipFill>
        <p:spPr bwMode="auto">
          <a:xfrm>
            <a:off x="8498630" y="1105469"/>
            <a:ext cx="3057100" cy="4749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91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smh.com.au/2012/06/25/3403612/apple_main-420x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199" y="3863339"/>
            <a:ext cx="4000500" cy="27432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86437" y="214999"/>
            <a:ext cx="5535305" cy="892175"/>
          </a:xfrm>
        </p:spPr>
        <p:txBody>
          <a:bodyPr/>
          <a:lstStyle/>
          <a:p>
            <a:r>
              <a:rPr lang="en-US" dirty="0" smtClean="0">
                <a:latin typeface="Cambria" panose="02040503050406030204" pitchFamily="18" charset="0"/>
              </a:rPr>
              <a:t>Conventional Symbols</a:t>
            </a:r>
            <a:endParaRPr lang="en-US" dirty="0">
              <a:latin typeface="Cambria" panose="02040503050406030204" pitchFamily="18" charset="0"/>
            </a:endParaRPr>
          </a:p>
        </p:txBody>
      </p:sp>
      <p:sp>
        <p:nvSpPr>
          <p:cNvPr id="3" name="Content Placeholder 2"/>
          <p:cNvSpPr>
            <a:spLocks noGrp="1"/>
          </p:cNvSpPr>
          <p:nvPr>
            <p:ph idx="1"/>
          </p:nvPr>
        </p:nvSpPr>
        <p:spPr>
          <a:xfrm>
            <a:off x="289559" y="1508760"/>
            <a:ext cx="11529060" cy="5349240"/>
          </a:xfrm>
        </p:spPr>
        <p:txBody>
          <a:bodyPr>
            <a:normAutofit/>
          </a:bodyPr>
          <a:lstStyle/>
          <a:p>
            <a:pPr>
              <a:buFontTx/>
              <a:buChar char="-"/>
            </a:pPr>
            <a:r>
              <a:rPr lang="en-US" sz="3200" dirty="0" smtClean="0">
                <a:latin typeface="Cambria" panose="02040503050406030204" pitchFamily="18" charset="0"/>
              </a:rPr>
              <a:t>Like all symbols, conventional symbols can include a setting, object, character, or event that has a literal (concrete) meaning and figurative (abstract) meaning</a:t>
            </a:r>
          </a:p>
          <a:p>
            <a:pPr>
              <a:buFontTx/>
              <a:buChar char="-"/>
            </a:pPr>
            <a:r>
              <a:rPr lang="en-US" sz="3200" dirty="0" smtClean="0">
                <a:latin typeface="Cambria" panose="02040503050406030204" pitchFamily="18" charset="0"/>
              </a:rPr>
              <a:t>Terms </a:t>
            </a:r>
            <a:r>
              <a:rPr lang="en-US" sz="3200" dirty="0" smtClean="0">
                <a:latin typeface="Cambria" panose="02040503050406030204" pitchFamily="18" charset="0"/>
              </a:rPr>
              <a:t>that refer to symbolic objects where its other meaning is determined within its </a:t>
            </a:r>
            <a:r>
              <a:rPr lang="en-US" sz="3200" dirty="0" smtClean="0">
                <a:latin typeface="Cambria" panose="02040503050406030204" pitchFamily="18" charset="0"/>
              </a:rPr>
              <a:t>culture or accepted as universal</a:t>
            </a:r>
            <a:endParaRPr lang="en-US" sz="3200" dirty="0" smtClean="0">
              <a:latin typeface="Cambria" panose="02040503050406030204" pitchFamily="18" charset="0"/>
            </a:endParaRPr>
          </a:p>
          <a:p>
            <a:pPr>
              <a:buFontTx/>
              <a:buChar char="-"/>
            </a:pPr>
            <a:r>
              <a:rPr lang="en-US" sz="3200" dirty="0" smtClean="0">
                <a:latin typeface="Cambria" panose="02040503050406030204" pitchFamily="18" charset="0"/>
              </a:rPr>
              <a:t>Symbol has a previously agreed upon meaning</a:t>
            </a:r>
          </a:p>
          <a:p>
            <a:pPr marL="0" indent="0">
              <a:buNone/>
            </a:pPr>
            <a:r>
              <a:rPr lang="en-US" sz="3200" dirty="0" smtClean="0">
                <a:latin typeface="Cambria" panose="02040503050406030204" pitchFamily="18" charset="0"/>
              </a:rPr>
              <a:t>Ex. 	Spring: birth, new beginning</a:t>
            </a:r>
          </a:p>
          <a:p>
            <a:pPr marL="0" indent="0">
              <a:buNone/>
            </a:pPr>
            <a:r>
              <a:rPr lang="en-US" sz="3200" dirty="0">
                <a:latin typeface="Cambria" panose="02040503050406030204" pitchFamily="18" charset="0"/>
              </a:rPr>
              <a:t>	</a:t>
            </a:r>
            <a:r>
              <a:rPr lang="en-US" sz="3200" dirty="0" smtClean="0">
                <a:latin typeface="Cambria" panose="02040503050406030204" pitchFamily="18" charset="0"/>
              </a:rPr>
              <a:t>Red: blood, passion, danger</a:t>
            </a:r>
          </a:p>
          <a:p>
            <a:pPr marL="0" indent="0">
              <a:buNone/>
            </a:pPr>
            <a:r>
              <a:rPr lang="en-US" sz="3200" dirty="0">
                <a:latin typeface="Cambria" panose="02040503050406030204" pitchFamily="18" charset="0"/>
              </a:rPr>
              <a:t>	</a:t>
            </a:r>
            <a:r>
              <a:rPr lang="en-US" sz="3200" dirty="0" smtClean="0">
                <a:latin typeface="Cambria" panose="02040503050406030204" pitchFamily="18" charset="0"/>
              </a:rPr>
              <a:t>Rain: sadness, despair</a:t>
            </a:r>
            <a:endParaRPr lang="en-US" sz="3200" dirty="0">
              <a:latin typeface="Cambria" panose="02040503050406030204" pitchFamily="18" charset="0"/>
            </a:endParaRPr>
          </a:p>
        </p:txBody>
      </p:sp>
    </p:spTree>
    <p:extLst>
      <p:ext uri="{BB962C8B-B14F-4D97-AF65-F5344CB8AC3E}">
        <p14:creationId xmlns:p14="http://schemas.microsoft.com/office/powerpoint/2010/main" val="117255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328" y="261653"/>
            <a:ext cx="7527878" cy="1054242"/>
          </a:xfrm>
        </p:spPr>
        <p:txBody>
          <a:bodyPr/>
          <a:lstStyle/>
          <a:p>
            <a:r>
              <a:rPr lang="en-US" dirty="0" smtClean="0">
                <a:latin typeface="Cambria" panose="02040503050406030204" pitchFamily="18" charset="0"/>
              </a:rPr>
              <a:t>Conventional Symbol: Serpent</a:t>
            </a:r>
            <a:endParaRPr lang="en-US" dirty="0">
              <a:latin typeface="Cambria" panose="02040503050406030204" pitchFamily="18" charset="0"/>
            </a:endParaRPr>
          </a:p>
        </p:txBody>
      </p:sp>
      <p:sp>
        <p:nvSpPr>
          <p:cNvPr id="3" name="Content Placeholder 2"/>
          <p:cNvSpPr>
            <a:spLocks noGrp="1"/>
          </p:cNvSpPr>
          <p:nvPr>
            <p:ph idx="1"/>
          </p:nvPr>
        </p:nvSpPr>
        <p:spPr>
          <a:xfrm>
            <a:off x="723332" y="1462833"/>
            <a:ext cx="7206018" cy="4351338"/>
          </a:xfrm>
        </p:spPr>
        <p:txBody>
          <a:bodyPr>
            <a:normAutofit lnSpcReduction="10000"/>
          </a:bodyPr>
          <a:lstStyle/>
          <a:p>
            <a:pPr marL="0" indent="0">
              <a:buNone/>
            </a:pPr>
            <a:endParaRPr lang="en-US" sz="3600" dirty="0" smtClean="0">
              <a:latin typeface="Cambria" panose="02040503050406030204" pitchFamily="18" charset="0"/>
            </a:endParaRPr>
          </a:p>
          <a:p>
            <a:pPr marL="0" indent="0">
              <a:buNone/>
            </a:pPr>
            <a:r>
              <a:rPr lang="en-US" sz="3600" b="1" dirty="0" smtClean="0">
                <a:latin typeface="Cambria" panose="02040503050406030204" pitchFamily="18" charset="0"/>
              </a:rPr>
              <a:t>Literal Meaning: </a:t>
            </a:r>
            <a:r>
              <a:rPr lang="en-US" sz="3600" dirty="0" smtClean="0">
                <a:latin typeface="Cambria" panose="02040503050406030204" pitchFamily="18" charset="0"/>
              </a:rPr>
              <a:t>slithering reptile that hisses</a:t>
            </a:r>
          </a:p>
          <a:p>
            <a:pPr marL="0" indent="0">
              <a:buNone/>
            </a:pPr>
            <a:r>
              <a:rPr lang="en-US" sz="3600" b="1" dirty="0" smtClean="0">
                <a:latin typeface="Cambria" panose="02040503050406030204" pitchFamily="18" charset="0"/>
              </a:rPr>
              <a:t>Symbolic Meaning: </a:t>
            </a:r>
            <a:r>
              <a:rPr lang="en-US" sz="3600" dirty="0" smtClean="0">
                <a:latin typeface="Cambria" panose="02040503050406030204" pitchFamily="18" charset="0"/>
              </a:rPr>
              <a:t>the devil, especially the devil’s deceit and deception</a:t>
            </a:r>
          </a:p>
          <a:p>
            <a:pPr marL="0" indent="0">
              <a:buNone/>
            </a:pPr>
            <a:r>
              <a:rPr lang="en-US" sz="3600" b="1" dirty="0" smtClean="0">
                <a:latin typeface="Cambria" panose="02040503050406030204" pitchFamily="18" charset="0"/>
              </a:rPr>
              <a:t>Conventional Source: </a:t>
            </a:r>
            <a:r>
              <a:rPr lang="en-US" sz="3600" dirty="0" smtClean="0">
                <a:latin typeface="Cambria" panose="02040503050406030204" pitchFamily="18" charset="0"/>
              </a:rPr>
              <a:t>Genesis, the Garden of Eden</a:t>
            </a:r>
            <a:endParaRPr lang="en-US" sz="3600" dirty="0">
              <a:latin typeface="Cambria" panose="02040503050406030204" pitchFamily="18" charset="0"/>
            </a:endParaRPr>
          </a:p>
        </p:txBody>
      </p:sp>
      <p:pic>
        <p:nvPicPr>
          <p:cNvPr id="4" name="Picture 2" descr="http://s3.amazonaws.com/rapgenius/snake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206" y="1957339"/>
            <a:ext cx="3810000" cy="3362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79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2594" y="140307"/>
            <a:ext cx="4811973" cy="1325563"/>
          </a:xfrm>
        </p:spPr>
        <p:txBody>
          <a:bodyPr/>
          <a:lstStyle/>
          <a:p>
            <a:r>
              <a:rPr lang="en-US" dirty="0" smtClean="0">
                <a:latin typeface="Cambria" panose="02040503050406030204" pitchFamily="18" charset="0"/>
              </a:rPr>
              <a:t>Personal Symbols</a:t>
            </a:r>
            <a:endParaRPr lang="en-US" dirty="0">
              <a:latin typeface="Cambria" panose="02040503050406030204" pitchFamily="18" charset="0"/>
            </a:endParaRPr>
          </a:p>
        </p:txBody>
      </p:sp>
      <p:sp>
        <p:nvSpPr>
          <p:cNvPr id="3" name="Content Placeholder 2"/>
          <p:cNvSpPr>
            <a:spLocks noGrp="1"/>
          </p:cNvSpPr>
          <p:nvPr>
            <p:ph idx="1"/>
          </p:nvPr>
        </p:nvSpPr>
        <p:spPr>
          <a:xfrm>
            <a:off x="783609" y="1483981"/>
            <a:ext cx="7582469" cy="4875962"/>
          </a:xfrm>
        </p:spPr>
        <p:txBody>
          <a:bodyPr>
            <a:normAutofit/>
          </a:bodyPr>
          <a:lstStyle/>
          <a:p>
            <a:pPr>
              <a:buFontTx/>
              <a:buChar char="-"/>
            </a:pPr>
            <a:r>
              <a:rPr lang="en-US" sz="3600" dirty="0" smtClean="0">
                <a:latin typeface="Cambria" panose="02040503050406030204" pitchFamily="18" charset="0"/>
              </a:rPr>
              <a:t>Using a symbol whose meaning the author generates on his or her own</a:t>
            </a:r>
          </a:p>
          <a:p>
            <a:pPr>
              <a:buFontTx/>
              <a:buChar char="-"/>
            </a:pPr>
            <a:r>
              <a:rPr lang="en-US" sz="3600" dirty="0" smtClean="0">
                <a:latin typeface="Cambria" panose="02040503050406030204" pitchFamily="18" charset="0"/>
              </a:rPr>
              <a:t>Can become an emblem, an object whose significance is made determinate by its qualities and by the role it plays in the narrative</a:t>
            </a:r>
          </a:p>
          <a:p>
            <a:pPr>
              <a:buFontTx/>
              <a:buChar char="-"/>
            </a:pPr>
            <a:r>
              <a:rPr lang="en-US" sz="3600" dirty="0" smtClean="0">
                <a:latin typeface="Cambria" panose="02040503050406030204" pitchFamily="18" charset="0"/>
              </a:rPr>
              <a:t>Personal symbols can become conventional symbols over time</a:t>
            </a:r>
            <a:endParaRPr lang="en-US" sz="3600" dirty="0">
              <a:latin typeface="Cambria" panose="020405030504060302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3248" y="1483981"/>
            <a:ext cx="2933131" cy="4378050"/>
          </a:xfrm>
          <a:prstGeom prst="rect">
            <a:avLst/>
          </a:prstGeom>
        </p:spPr>
      </p:pic>
    </p:spTree>
    <p:extLst>
      <p:ext uri="{BB962C8B-B14F-4D97-AF65-F5344CB8AC3E}">
        <p14:creationId xmlns:p14="http://schemas.microsoft.com/office/powerpoint/2010/main" val="133959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8570" y="296887"/>
            <a:ext cx="5043985" cy="972356"/>
          </a:xfrm>
        </p:spPr>
        <p:txBody>
          <a:bodyPr/>
          <a:lstStyle/>
          <a:p>
            <a:r>
              <a:rPr lang="en-US" dirty="0" smtClean="0">
                <a:latin typeface="Cambria" panose="02040503050406030204" pitchFamily="18" charset="0"/>
              </a:rPr>
              <a:t>Purpose of Symbols</a:t>
            </a:r>
            <a:endParaRPr lang="en-US" dirty="0">
              <a:latin typeface="Cambria" panose="02040503050406030204" pitchFamily="18" charset="0"/>
            </a:endParaRPr>
          </a:p>
        </p:txBody>
      </p:sp>
      <p:sp>
        <p:nvSpPr>
          <p:cNvPr id="3" name="Content Placeholder 2"/>
          <p:cNvSpPr>
            <a:spLocks noGrp="1"/>
          </p:cNvSpPr>
          <p:nvPr>
            <p:ph idx="1"/>
          </p:nvPr>
        </p:nvSpPr>
        <p:spPr>
          <a:xfrm>
            <a:off x="272955" y="1514901"/>
            <a:ext cx="6564573" cy="5076968"/>
          </a:xfrm>
        </p:spPr>
        <p:txBody>
          <a:bodyPr>
            <a:normAutofit lnSpcReduction="10000"/>
          </a:bodyPr>
          <a:lstStyle/>
          <a:p>
            <a:r>
              <a:rPr lang="en-US" sz="3200" dirty="0" smtClean="0">
                <a:latin typeface="Cambria" panose="02040503050406030204" pitchFamily="18" charset="0"/>
              </a:rPr>
              <a:t>Create meaning</a:t>
            </a:r>
          </a:p>
          <a:p>
            <a:r>
              <a:rPr lang="en-US" sz="3200" dirty="0">
                <a:latin typeface="Cambria" panose="02040503050406030204" pitchFamily="18" charset="0"/>
              </a:rPr>
              <a:t>Allude to feeling, mood, or attitude without directly stating the perspective or mood intended </a:t>
            </a:r>
            <a:endParaRPr lang="en-US" sz="3200" dirty="0" smtClean="0">
              <a:latin typeface="Cambria" panose="02040503050406030204" pitchFamily="18" charset="0"/>
            </a:endParaRPr>
          </a:p>
          <a:p>
            <a:r>
              <a:rPr lang="en-US" sz="3200" dirty="0" smtClean="0">
                <a:latin typeface="Cambria" panose="02040503050406030204" pitchFamily="18" charset="0"/>
              </a:rPr>
              <a:t>Express a sentiment that can’t be conveyed through literal statements</a:t>
            </a:r>
          </a:p>
          <a:p>
            <a:r>
              <a:rPr lang="en-US" sz="3200" dirty="0" smtClean="0">
                <a:latin typeface="Cambria" panose="02040503050406030204" pitchFamily="18" charset="0"/>
              </a:rPr>
              <a:t>Convey idea without having to explain it</a:t>
            </a:r>
          </a:p>
          <a:p>
            <a:r>
              <a:rPr lang="en-US" sz="3200" dirty="0" smtClean="0">
                <a:latin typeface="Cambria" panose="02040503050406030204" pitchFamily="18" charset="0"/>
              </a:rPr>
              <a:t>Appeal to reader’s emotions and imagination</a:t>
            </a:r>
          </a:p>
          <a:p>
            <a:endParaRPr lang="en-US" sz="3200" dirty="0">
              <a:latin typeface="Cambria" panose="02040503050406030204" pitchFamily="18" charset="0"/>
            </a:endParaRPr>
          </a:p>
          <a:p>
            <a:endParaRPr lang="en-US" sz="3200" dirty="0">
              <a:latin typeface="Cambria" panose="02040503050406030204" pitchFamily="18" charset="0"/>
            </a:endParaRPr>
          </a:p>
        </p:txBody>
      </p:sp>
      <p:pic>
        <p:nvPicPr>
          <p:cNvPr id="5122" name="Picture 2" descr="http://www.vicriesau.com/gallery/SalinasRi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8761" y="1977291"/>
            <a:ext cx="4552903" cy="3601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44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4104" y="121864"/>
            <a:ext cx="5084929" cy="1325563"/>
          </a:xfrm>
        </p:spPr>
        <p:txBody>
          <a:bodyPr/>
          <a:lstStyle/>
          <a:p>
            <a:r>
              <a:rPr lang="en-US" dirty="0" smtClean="0">
                <a:latin typeface="Cambria" panose="02040503050406030204" pitchFamily="18" charset="0"/>
              </a:rPr>
              <a:t>Identifying Symbols</a:t>
            </a:r>
            <a:endParaRPr lang="en-US" dirty="0">
              <a:latin typeface="Cambria" panose="02040503050406030204" pitchFamily="18" charset="0"/>
            </a:endParaRPr>
          </a:p>
        </p:txBody>
      </p:sp>
      <p:sp>
        <p:nvSpPr>
          <p:cNvPr id="3" name="Content Placeholder 2"/>
          <p:cNvSpPr>
            <a:spLocks noGrp="1"/>
          </p:cNvSpPr>
          <p:nvPr>
            <p:ph idx="1"/>
          </p:nvPr>
        </p:nvSpPr>
        <p:spPr/>
        <p:txBody>
          <a:bodyPr/>
          <a:lstStyle/>
          <a:p>
            <a:r>
              <a:rPr lang="en-US" sz="3200" dirty="0" smtClean="0">
                <a:latin typeface="Cambria" panose="02040503050406030204" pitchFamily="18" charset="0"/>
              </a:rPr>
              <a:t>Repeat appearance</a:t>
            </a:r>
          </a:p>
          <a:p>
            <a:r>
              <a:rPr lang="en-US" sz="3200" dirty="0" smtClean="0">
                <a:latin typeface="Cambria" panose="02040503050406030204" pitchFamily="18" charset="0"/>
              </a:rPr>
              <a:t>Connection to character or event</a:t>
            </a:r>
          </a:p>
          <a:p>
            <a:r>
              <a:rPr lang="en-US" sz="3200" dirty="0" smtClean="0">
                <a:latin typeface="Cambria" panose="02040503050406030204" pitchFamily="18" charset="0"/>
              </a:rPr>
              <a:t>Lengthier description </a:t>
            </a:r>
          </a:p>
          <a:p>
            <a:pPr marL="0" indent="0">
              <a:buNone/>
            </a:pPr>
            <a:endParaRPr lang="en-US" dirty="0"/>
          </a:p>
        </p:txBody>
      </p:sp>
      <p:pic>
        <p:nvPicPr>
          <p:cNvPr id="6148" name="Picture 4" descr="http://fc04.deviantart.net/fs71/i/2011/338/8/3/i_know_why_the_caged_bird_sings_by_elinaaberg-d4i7hsu.jpg"/>
          <p:cNvPicPr>
            <a:picLocks noChangeAspect="1" noChangeArrowheads="1"/>
          </p:cNvPicPr>
          <p:nvPr/>
        </p:nvPicPr>
        <p:blipFill rotWithShape="1">
          <a:blip r:embed="rId2">
            <a:extLst>
              <a:ext uri="{28A0092B-C50C-407E-A947-70E740481C1C}">
                <a14:useLocalDpi xmlns:a14="http://schemas.microsoft.com/office/drawing/2010/main" val="0"/>
              </a:ext>
            </a:extLst>
          </a:blip>
          <a:srcRect l="42763" t="26026" r="25397" b="17777"/>
          <a:stretch/>
        </p:blipFill>
        <p:spPr bwMode="auto">
          <a:xfrm>
            <a:off x="7759180" y="1447427"/>
            <a:ext cx="3322802" cy="4352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692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1677" y="214708"/>
            <a:ext cx="4274024" cy="1325563"/>
          </a:xfrm>
        </p:spPr>
        <p:txBody>
          <a:bodyPr/>
          <a:lstStyle/>
          <a:p>
            <a:r>
              <a:rPr lang="en-US" dirty="0" smtClean="0">
                <a:latin typeface="Cambria" panose="02040503050406030204" pitchFamily="18" charset="0"/>
              </a:rPr>
              <a:t>Symbol Example</a:t>
            </a:r>
            <a:endParaRPr lang="en-US" dirty="0">
              <a:latin typeface="Cambria" panose="02040503050406030204" pitchFamily="18" charset="0"/>
            </a:endParaRPr>
          </a:p>
        </p:txBody>
      </p:sp>
      <p:sp>
        <p:nvSpPr>
          <p:cNvPr id="3" name="Content Placeholder 2"/>
          <p:cNvSpPr>
            <a:spLocks noGrp="1"/>
          </p:cNvSpPr>
          <p:nvPr>
            <p:ph idx="1"/>
          </p:nvPr>
        </p:nvSpPr>
        <p:spPr>
          <a:xfrm>
            <a:off x="838199" y="1825625"/>
            <a:ext cx="8214851" cy="4351338"/>
          </a:xfrm>
        </p:spPr>
        <p:txBody>
          <a:bodyPr/>
          <a:lstStyle/>
          <a:p>
            <a:pPr marL="0" indent="0">
              <a:buNone/>
            </a:pPr>
            <a:r>
              <a:rPr lang="en-US" dirty="0" smtClean="0">
                <a:latin typeface="Cambria" panose="02040503050406030204" pitchFamily="18" charset="0"/>
              </a:rPr>
              <a:t>Harry Potter’s Scar</a:t>
            </a:r>
          </a:p>
          <a:p>
            <a:pPr marL="0" indent="0">
              <a:buNone/>
            </a:pPr>
            <a:r>
              <a:rPr lang="en-US" dirty="0" smtClean="0">
                <a:latin typeface="Cambria" panose="02040503050406030204" pitchFamily="18" charset="0"/>
              </a:rPr>
              <a:t>- People identify him by his scar, representing being the chosen one</a:t>
            </a:r>
          </a:p>
          <a:p>
            <a:pPr>
              <a:buFontTx/>
              <a:buChar char="-"/>
            </a:pPr>
            <a:r>
              <a:rPr lang="en-US" dirty="0">
                <a:latin typeface="Cambria" panose="02040503050406030204" pitchFamily="18" charset="0"/>
              </a:rPr>
              <a:t>G</a:t>
            </a:r>
            <a:r>
              <a:rPr lang="en-US" dirty="0" smtClean="0">
                <a:latin typeface="Cambria" panose="02040503050406030204" pitchFamily="18" charset="0"/>
              </a:rPr>
              <a:t>ained the mark when Voldemort tried yet couldn’t defeat him, representing his ability to defeat evil and overcome impossible odds</a:t>
            </a:r>
          </a:p>
          <a:p>
            <a:pPr>
              <a:buFontTx/>
              <a:buChar char="-"/>
            </a:pPr>
            <a:r>
              <a:rPr lang="en-US" dirty="0" smtClean="0">
                <a:latin typeface="Cambria" panose="02040503050406030204" pitchFamily="18" charset="0"/>
              </a:rPr>
              <a:t>It hurts him every time hatred is directed toward him (similar to Peter Parker’s spider-sense), representing his emotional sensitivity</a:t>
            </a:r>
          </a:p>
        </p:txBody>
      </p:sp>
      <p:pic>
        <p:nvPicPr>
          <p:cNvPr id="1026" name="Picture 2" descr="http://cdn-s3-0.wanelo.com/product/image/1274153/original.jpg"/>
          <p:cNvPicPr>
            <a:picLocks noChangeAspect="1" noChangeArrowheads="1"/>
          </p:cNvPicPr>
          <p:nvPr/>
        </p:nvPicPr>
        <p:blipFill rotWithShape="1">
          <a:blip r:embed="rId2">
            <a:extLst>
              <a:ext uri="{28A0092B-C50C-407E-A947-70E740481C1C}">
                <a14:useLocalDpi xmlns:a14="http://schemas.microsoft.com/office/drawing/2010/main" val="0"/>
              </a:ext>
            </a:extLst>
          </a:blip>
          <a:srcRect l="27075" t="2922" r="26740" b="3308"/>
          <a:stretch/>
        </p:blipFill>
        <p:spPr bwMode="auto">
          <a:xfrm>
            <a:off x="9053050" y="1254918"/>
            <a:ext cx="2821049" cy="4303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75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480" y="-1"/>
            <a:ext cx="4163825" cy="1325563"/>
          </a:xfrm>
        </p:spPr>
        <p:txBody>
          <a:bodyPr/>
          <a:lstStyle/>
          <a:p>
            <a:r>
              <a:rPr lang="en-US" dirty="0" smtClean="0">
                <a:latin typeface="Cambria" panose="02040503050406030204" pitchFamily="18" charset="0"/>
              </a:rPr>
              <a:t>Symbol Example</a:t>
            </a:r>
            <a:endParaRPr lang="en-US" dirty="0">
              <a:latin typeface="Cambria" panose="02040503050406030204" pitchFamily="18" charset="0"/>
            </a:endParaRPr>
          </a:p>
        </p:txBody>
      </p:sp>
      <p:sp>
        <p:nvSpPr>
          <p:cNvPr id="3" name="Content Placeholder 2"/>
          <p:cNvSpPr>
            <a:spLocks noGrp="1"/>
          </p:cNvSpPr>
          <p:nvPr>
            <p:ph idx="1"/>
          </p:nvPr>
        </p:nvSpPr>
        <p:spPr>
          <a:xfrm>
            <a:off x="501316" y="1325562"/>
            <a:ext cx="8450179" cy="5075237"/>
          </a:xfrm>
        </p:spPr>
        <p:txBody>
          <a:bodyPr>
            <a:normAutofit lnSpcReduction="10000"/>
          </a:bodyPr>
          <a:lstStyle/>
          <a:p>
            <a:pPr marL="0" indent="0">
              <a:buNone/>
            </a:pPr>
            <a:r>
              <a:rPr lang="en-US" dirty="0" smtClean="0">
                <a:latin typeface="Cambria" panose="02040503050406030204" pitchFamily="18" charset="0"/>
              </a:rPr>
              <a:t>Mockingjay</a:t>
            </a:r>
          </a:p>
          <a:p>
            <a:pPr>
              <a:buFontTx/>
              <a:buChar char="-"/>
            </a:pPr>
            <a:r>
              <a:rPr lang="en-US" dirty="0" smtClean="0">
                <a:latin typeface="Cambria" panose="02040503050406030204" pitchFamily="18" charset="0"/>
              </a:rPr>
              <a:t>Pin given to her for good luck</a:t>
            </a:r>
          </a:p>
          <a:p>
            <a:pPr>
              <a:buFontTx/>
              <a:buChar char="-"/>
            </a:pPr>
            <a:r>
              <a:rPr lang="en-US" dirty="0" smtClean="0">
                <a:latin typeface="Cambria" panose="02040503050406030204" pitchFamily="18" charset="0"/>
              </a:rPr>
              <a:t>“Barely cleared the review board” as an item that she can keep in the arena for fear of it being used as a weapon</a:t>
            </a:r>
          </a:p>
          <a:p>
            <a:pPr>
              <a:buFontTx/>
              <a:buChar char="-"/>
            </a:pPr>
            <a:r>
              <a:rPr lang="en-US" dirty="0" smtClean="0">
                <a:latin typeface="Cambria" panose="02040503050406030204" pitchFamily="18" charset="0"/>
              </a:rPr>
              <a:t>A hybrid bird</a:t>
            </a:r>
          </a:p>
          <a:p>
            <a:pPr lvl="1">
              <a:buFontTx/>
              <a:buChar char="-"/>
            </a:pPr>
            <a:r>
              <a:rPr lang="en-US" dirty="0" err="1" smtClean="0">
                <a:latin typeface="Cambria" panose="02040503050406030204" pitchFamily="18" charset="0"/>
              </a:rPr>
              <a:t>Jabberjays</a:t>
            </a:r>
            <a:r>
              <a:rPr lang="en-US" dirty="0" smtClean="0">
                <a:latin typeface="Cambria" panose="02040503050406030204" pitchFamily="18" charset="0"/>
              </a:rPr>
              <a:t> are genetically engineered birds that were Capitol spies, but people started giving the birds false info</a:t>
            </a:r>
          </a:p>
          <a:p>
            <a:pPr lvl="1">
              <a:buFontTx/>
              <a:buChar char="-"/>
            </a:pPr>
            <a:r>
              <a:rPr lang="en-US" dirty="0" smtClean="0">
                <a:latin typeface="Cambria" panose="02040503050406030204" pitchFamily="18" charset="0"/>
              </a:rPr>
              <a:t>Mated with mockingbirds and offspring were able to repeat songs and melodies</a:t>
            </a:r>
          </a:p>
          <a:p>
            <a:pPr>
              <a:buFontTx/>
              <a:buChar char="-"/>
            </a:pPr>
            <a:r>
              <a:rPr lang="en-US" dirty="0" smtClean="0">
                <a:latin typeface="Cambria" panose="02040503050406030204" pitchFamily="18" charset="0"/>
              </a:rPr>
              <a:t>Represents Katniss as hope for the districts, a spokesperson, someone able to trick the Capitol</a:t>
            </a:r>
          </a:p>
        </p:txBody>
      </p:sp>
      <p:pic>
        <p:nvPicPr>
          <p:cNvPr id="2050" name="Picture 2" descr="http://ecx.images-amazon.com/images/I/71o3TjQLElL._SX355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625" y="1831613"/>
            <a:ext cx="3381375" cy="3124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639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3247</TotalTime>
  <Words>575</Words>
  <Application>Microsoft Office PowerPoint</Application>
  <PresentationFormat>Widescreen</PresentationFormat>
  <Paragraphs>65</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vt:lpstr>
      <vt:lpstr>Office Theme</vt:lpstr>
      <vt:lpstr>Symbolism</vt:lpstr>
      <vt:lpstr>Symbolism in Literature</vt:lpstr>
      <vt:lpstr>Conventional Symbols</vt:lpstr>
      <vt:lpstr>Conventional Symbol: Serpent</vt:lpstr>
      <vt:lpstr>Personal Symbols</vt:lpstr>
      <vt:lpstr>Purpose of Symbols</vt:lpstr>
      <vt:lpstr>Identifying Symbols</vt:lpstr>
      <vt:lpstr>Symbol Example</vt:lpstr>
      <vt:lpstr>Symbol Example</vt:lpstr>
      <vt:lpstr>Symbolism in The Scarlet Letter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Symbolism</dc:title>
  <dc:creator>faith roncoroni</dc:creator>
  <cp:lastModifiedBy>faith roncoroni</cp:lastModifiedBy>
  <cp:revision>32</cp:revision>
  <dcterms:created xsi:type="dcterms:W3CDTF">2015-07-01T00:27:18Z</dcterms:created>
  <dcterms:modified xsi:type="dcterms:W3CDTF">2015-07-03T14:51:14Z</dcterms:modified>
</cp:coreProperties>
</file>